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4" r:id="rId4"/>
    <p:sldId id="267" r:id="rId5"/>
    <p:sldId id="268" r:id="rId6"/>
    <p:sldId id="256" r:id="rId7"/>
    <p:sldId id="265" r:id="rId8"/>
    <p:sldId id="266" r:id="rId9"/>
    <p:sldId id="270" r:id="rId10"/>
    <p:sldId id="269" r:id="rId11"/>
    <p:sldId id="260" r:id="rId12"/>
    <p:sldId id="261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DC49-4116-419D-8AE1-A4E871EC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B14F7-C970-41FE-B42B-79CCC5CCC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144A-6255-4547-B286-899E8C6D1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5D908-3173-453A-8847-7C4AB3D6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9984D-E584-48E8-B5A7-8E7959DE6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29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1666-F8D7-4B57-9900-7985EC7A7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07DF-6498-4461-A106-53556F3C8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8D2F-2A96-4900-957B-069DB713C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C7236-C94E-4D3D-8C2A-4B9F567EA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725B7-6FD6-4382-A4FF-D3D00FA4E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060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D31CF-CA56-4940-A324-6732EC19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4CA6C-9066-4A86-ABC5-D4A63CA65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F7AD2-8700-42E8-BE82-46CB3065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1C74C-DA4E-4176-A1BC-F5A281CE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BC2C9-D16D-4866-B1CF-F859A876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474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386F2-1BF7-4A32-B123-C7EABCD9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7A40-AC2E-46E1-A212-7791EDDD7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4D878-06BF-4AF7-BC64-C389C460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FEF6F-5DA8-4E1B-8AD6-ED78C056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AA45B-B933-48DB-976C-BAA205E6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78813-1326-463F-88FA-8ABFB3DE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006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04EE7-E7A0-404D-A227-F6D9DBAD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176E6-A395-426B-8897-9F1E83544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8DCFC-658D-4372-BC58-1F06E2689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184C0-167D-408C-B875-87508FA3F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50249-5177-46A3-8C81-84FD014AA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5FCC9-A841-4756-9E24-DB491DF7B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F55269-223F-4BB5-9866-80669C78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1AF9B4-24BB-46B6-8434-FA57C05C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929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4F69-ED91-43D1-A2EE-8EAE05D3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5D9B4-6A76-4F50-8EE9-B2C86C4E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693093-0A35-43C8-805C-8309D3977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1F4DB-0415-4B55-AA16-5517D1A3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066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832910-1BCE-408F-9044-AE58994B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67B87-7173-4EBA-B605-ABA43B84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A976C-67BB-433E-9BFE-4693CA19F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45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E1E8-9969-41C0-972E-E768375F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13030-E378-4EFD-9EDC-5439BBC7F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371DA-A181-45FE-A1D5-0077CC77A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B9E8-2E25-4587-A9B1-6EC05D48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5DD0E-6D17-47E4-8042-42672C44E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AC660-D733-43C3-A3E5-84E418BB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3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ED40A-C9FC-4515-A31C-1FE0F488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D5A34-66D6-444D-9903-F83E9C7A1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6FBF0-7AA2-4044-98FA-19D39D53F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D4782-1BC8-46CF-AA09-6766EEE05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4DC07-9C98-4F1C-A5AB-95EEA621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8D710-7944-4364-B4AC-93BFD441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71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AD2EF-E799-469B-B6C7-0B7219CB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F5177-2D51-4851-B15A-778A6748D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9C635-F383-4FE9-AB1B-C05B39C6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853E6-C8B7-410E-81FF-BE0619855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91C38-2F39-412F-B185-F062A3AC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40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37BC25-86AD-420A-9D00-0CA38B036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69630-E9FC-435E-ABE1-F31FBBF8B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04AE7-C7C8-48FC-B87D-FFC128AE0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3DA42-ABBD-4811-86EA-9D34F9CA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BD7D2-0D74-4071-AD83-C0659872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368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F1CCC-E773-4EA7-8B05-96080EE19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D0D2E-0208-4F4E-A888-A110606A3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BB952-D678-4620-9D6A-449719727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F2870-9149-4801-9BD1-32992839F971}" type="datetimeFigureOut">
              <a:rPr lang="en-CA" smtClean="0"/>
              <a:t>2021-03-14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3F483-2C67-4FAB-8976-C482B58DB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0724F-49C0-4410-A93E-34887AD1E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8DBCB-4788-48BD-BE09-0552B13BD3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3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F1725E-35A2-49F5-9A77-37F1F3D563B7}"/>
              </a:ext>
            </a:extLst>
          </p:cNvPr>
          <p:cNvSpPr txBox="1"/>
          <p:nvPr/>
        </p:nvSpPr>
        <p:spPr>
          <a:xfrm>
            <a:off x="1611284" y="380539"/>
            <a:ext cx="896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Agenda for public meeting March 15, 6:30 PM by Zoom:</a:t>
            </a:r>
            <a:endParaRPr lang="en-CA" dirty="0">
              <a:effectLst/>
            </a:endParaRPr>
          </a:p>
          <a:p>
            <a:endParaRPr lang="en-CA" dirty="0">
              <a:effectLst/>
            </a:endParaRPr>
          </a:p>
          <a:p>
            <a:r>
              <a:rPr lang="en-CA" dirty="0">
                <a:effectLst/>
                <a:latin typeface="Georgia" panose="02040502050405020303" pitchFamily="18" charset="0"/>
              </a:rPr>
              <a:t>Welcome and introductions - Kevin </a:t>
            </a:r>
            <a:r>
              <a:rPr lang="en-CA" dirty="0" err="1">
                <a:effectLst/>
                <a:latin typeface="Georgia" panose="02040502050405020303" pitchFamily="18" charset="0"/>
              </a:rPr>
              <a:t>Peacey</a:t>
            </a:r>
            <a:endParaRPr lang="en-CA" dirty="0"/>
          </a:p>
          <a:p>
            <a:endParaRPr lang="en-CA" dirty="0">
              <a:effectLst/>
              <a:latin typeface="Georgia" panose="02040502050405020303" pitchFamily="18" charset="0"/>
            </a:endParaRPr>
          </a:p>
          <a:p>
            <a:r>
              <a:rPr lang="en-CA" dirty="0">
                <a:effectLst/>
                <a:latin typeface="Georgia" panose="02040502050405020303" pitchFamily="18" charset="0"/>
              </a:rPr>
              <a:t>Agenda and Format - Carrie Saxifrage</a:t>
            </a:r>
            <a:endParaRPr lang="en-CA" dirty="0"/>
          </a:p>
          <a:p>
            <a:endParaRPr lang="en-CA" dirty="0">
              <a:effectLst/>
              <a:latin typeface="Georgia" panose="02040502050405020303" pitchFamily="18" charset="0"/>
            </a:endParaRPr>
          </a:p>
          <a:p>
            <a:r>
              <a:rPr lang="en-CA" dirty="0">
                <a:effectLst/>
                <a:latin typeface="Georgia" panose="02040502050405020303" pitchFamily="18" charset="0"/>
              </a:rPr>
              <a:t>Inventory Project - Carrie Saxifrage</a:t>
            </a:r>
            <a:endParaRPr lang="en-CA" dirty="0"/>
          </a:p>
          <a:p>
            <a:endParaRPr lang="en-CA" dirty="0">
              <a:effectLst/>
              <a:latin typeface="Georgia" panose="02040502050405020303" pitchFamily="18" charset="0"/>
            </a:endParaRPr>
          </a:p>
          <a:p>
            <a:r>
              <a:rPr lang="en-CA" dirty="0">
                <a:effectLst/>
                <a:latin typeface="Georgia" panose="02040502050405020303" pitchFamily="18" charset="0"/>
              </a:rPr>
              <a:t>Summary of the last year – Mark Lombard</a:t>
            </a:r>
            <a:endParaRPr lang="en-CA" dirty="0"/>
          </a:p>
          <a:p>
            <a:pPr lvl="1"/>
            <a:r>
              <a:rPr lang="en-CA" dirty="0">
                <a:effectLst/>
                <a:latin typeface="Georgia" panose="02040502050405020303" pitchFamily="18" charset="0"/>
              </a:rPr>
              <a:t>Carrington operation</a:t>
            </a:r>
            <a:endParaRPr lang="en-CA" dirty="0"/>
          </a:p>
          <a:p>
            <a:pPr lvl="1"/>
            <a:r>
              <a:rPr lang="en-CA" dirty="0">
                <a:effectLst/>
                <a:latin typeface="Georgia" panose="02040502050405020303" pitchFamily="18" charset="0"/>
              </a:rPr>
              <a:t>Green Mountain planting</a:t>
            </a:r>
            <a:br>
              <a:rPr lang="en-CA" dirty="0">
                <a:effectLst/>
                <a:latin typeface="Georgia" panose="02040502050405020303" pitchFamily="18" charset="0"/>
              </a:rPr>
            </a:br>
            <a:r>
              <a:rPr lang="en-CA" dirty="0">
                <a:effectLst/>
                <a:latin typeface="Georgia" panose="02040502050405020303" pitchFamily="18" charset="0"/>
              </a:rPr>
              <a:t>Stocking standards/FSP – Ione Brown, RPF</a:t>
            </a:r>
            <a:br>
              <a:rPr lang="en-CA" dirty="0">
                <a:effectLst/>
                <a:latin typeface="Georgia" panose="02040502050405020303" pitchFamily="18" charset="0"/>
              </a:rPr>
            </a:br>
            <a:endParaRPr lang="en-CA" dirty="0"/>
          </a:p>
          <a:p>
            <a:r>
              <a:rPr lang="en-CA" dirty="0">
                <a:effectLst/>
                <a:latin typeface="Georgia" panose="02040502050405020303" pitchFamily="18" charset="0"/>
              </a:rPr>
              <a:t>Upcoming plans</a:t>
            </a:r>
            <a:endParaRPr lang="en-CA" dirty="0"/>
          </a:p>
          <a:p>
            <a:pPr lvl="1"/>
            <a:r>
              <a:rPr lang="en-CA" dirty="0">
                <a:effectLst/>
                <a:latin typeface="Georgia" panose="02040502050405020303" pitchFamily="18" charset="0"/>
              </a:rPr>
              <a:t>Von </a:t>
            </a:r>
            <a:r>
              <a:rPr lang="en-CA" dirty="0" err="1">
                <a:effectLst/>
                <a:latin typeface="Georgia" panose="02040502050405020303" pitchFamily="18" charset="0"/>
              </a:rPr>
              <a:t>Donop</a:t>
            </a:r>
            <a:r>
              <a:rPr lang="en-CA" dirty="0">
                <a:effectLst/>
                <a:latin typeface="Georgia" panose="02040502050405020303" pitchFamily="18" charset="0"/>
              </a:rPr>
              <a:t> South – Mark Lombard</a:t>
            </a:r>
            <a:endParaRPr lang="en-CA" dirty="0"/>
          </a:p>
          <a:p>
            <a:pPr lvl="1"/>
            <a:r>
              <a:rPr lang="en-CA" dirty="0">
                <a:effectLst/>
                <a:latin typeface="Georgia" panose="02040502050405020303" pitchFamily="18" charset="0"/>
              </a:rPr>
              <a:t>Fire mitigation funding and plans – Mark Lombard</a:t>
            </a:r>
            <a:br>
              <a:rPr lang="en-CA" dirty="0">
                <a:effectLst/>
                <a:latin typeface="Georgia" panose="02040502050405020303" pitchFamily="18" charset="0"/>
              </a:rPr>
            </a:br>
            <a:r>
              <a:rPr lang="en-CA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Permanent sample plots - Mark or Carrie </a:t>
            </a:r>
          </a:p>
          <a:p>
            <a:pPr lvl="1"/>
            <a:r>
              <a:rPr lang="en-CA" dirty="0">
                <a:effectLst/>
                <a:latin typeface="Georgia" panose="02040502050405020303" pitchFamily="18" charset="0"/>
              </a:rPr>
              <a:t>Adapting CFGP plans to </a:t>
            </a:r>
            <a:r>
              <a:rPr lang="en-CA" dirty="0" err="1">
                <a:effectLst/>
                <a:latin typeface="Georgia" panose="02040502050405020303" pitchFamily="18" charset="0"/>
              </a:rPr>
              <a:t>Klahoose</a:t>
            </a:r>
            <a:r>
              <a:rPr lang="en-CA" dirty="0">
                <a:effectLst/>
                <a:latin typeface="Georgia" panose="02040502050405020303" pitchFamily="18" charset="0"/>
              </a:rPr>
              <a:t> Treaty lands – Georgina </a:t>
            </a:r>
            <a:r>
              <a:rPr lang="en-CA" dirty="0" err="1">
                <a:effectLst/>
                <a:latin typeface="Georgia" panose="02040502050405020303" pitchFamily="18" charset="0"/>
              </a:rPr>
              <a:t>Silby</a:t>
            </a:r>
            <a:r>
              <a:rPr lang="en-CA" dirty="0">
                <a:effectLst/>
                <a:latin typeface="Georgia" panose="02040502050405020303" pitchFamily="18" charset="0"/>
              </a:rPr>
              <a:t> </a:t>
            </a:r>
            <a:br>
              <a:rPr lang="en-CA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</a:br>
            <a:endParaRPr lang="en-CA" dirty="0"/>
          </a:p>
          <a:p>
            <a:r>
              <a:rPr lang="en-CA" dirty="0">
                <a:effectLst/>
                <a:latin typeface="Georgia" panose="02040502050405020303" pitchFamily="18" charset="0"/>
              </a:rPr>
              <a:t>Questions - compiled/facilitation by Carrie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997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20ACC7-22EC-4FC4-9C97-E93DE5405ABC}"/>
              </a:ext>
            </a:extLst>
          </p:cNvPr>
          <p:cNvSpPr txBox="1"/>
          <p:nvPr/>
        </p:nvSpPr>
        <p:spPr>
          <a:xfrm>
            <a:off x="3047308" y="875483"/>
            <a:ext cx="60973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u="sng" dirty="0">
                <a:effectLst/>
                <a:latin typeface="Georgia" panose="02040502050405020303" pitchFamily="18" charset="0"/>
              </a:rPr>
              <a:t>Questions &amp; Answers</a:t>
            </a:r>
          </a:p>
          <a:p>
            <a:pPr marL="342900" indent="-342900">
              <a:buAutoNum type="arabicParenR"/>
            </a:pPr>
            <a:endParaRPr lang="en-CA" dirty="0">
              <a:effectLst/>
              <a:latin typeface="Georgia" panose="02040502050405020303" pitchFamily="18" charset="0"/>
            </a:endParaRPr>
          </a:p>
          <a:p>
            <a:pPr marL="342900" indent="-342900">
              <a:buAutoNum type="arabicParenR"/>
            </a:pPr>
            <a:r>
              <a:rPr lang="en-CA" dirty="0">
                <a:effectLst/>
                <a:latin typeface="Georgia" panose="02040502050405020303" pitchFamily="18" charset="0"/>
              </a:rPr>
              <a:t>As your questions arise during </a:t>
            </a:r>
            <a:r>
              <a:rPr lang="en-CA" dirty="0">
                <a:latin typeface="Georgia" panose="02040502050405020303" pitchFamily="18" charset="0"/>
              </a:rPr>
              <a:t>the presentations, p</a:t>
            </a:r>
            <a:r>
              <a:rPr lang="en-CA" dirty="0">
                <a:effectLst/>
                <a:latin typeface="Georgia" panose="02040502050405020303" pitchFamily="18" charset="0"/>
              </a:rPr>
              <a:t>ress the “Chat” button at bottom of the screen and type in your question. The questions will be answered at the end of the presentation in the order asked. </a:t>
            </a:r>
          </a:p>
          <a:p>
            <a:pPr marL="342900" indent="-342900">
              <a:buAutoNum type="arabicParenR"/>
            </a:pPr>
            <a:endParaRPr lang="en-CA" dirty="0">
              <a:effectLst/>
              <a:latin typeface="Georgia" panose="02040502050405020303" pitchFamily="18" charset="0"/>
            </a:endParaRPr>
          </a:p>
          <a:p>
            <a:pPr marL="342900" indent="-342900">
              <a:buAutoNum type="arabicParenR"/>
            </a:pPr>
            <a:r>
              <a:rPr lang="en-CA" dirty="0">
                <a:latin typeface="Georgia" panose="02040502050405020303" pitchFamily="18" charset="0"/>
              </a:rPr>
              <a:t>If you have a question during the question period, press the “Reactions” button at the bottom of the screen and select the raised hand. I’ll make a speakers list</a:t>
            </a:r>
          </a:p>
          <a:p>
            <a:pPr marL="342900" indent="-342900">
              <a:buAutoNum type="arabicParenR"/>
            </a:pPr>
            <a:endParaRPr lang="en-CA" dirty="0">
              <a:latin typeface="Georgia" panose="02040502050405020303" pitchFamily="18" charset="0"/>
            </a:endParaRPr>
          </a:p>
          <a:p>
            <a:pPr marL="342900" indent="-342900">
              <a:buAutoNum type="arabicParenR"/>
            </a:pPr>
            <a:r>
              <a:rPr lang="en-CA" dirty="0">
                <a:latin typeface="Georgia" panose="02040502050405020303" pitchFamily="18" charset="0"/>
              </a:rPr>
              <a:t>Everyone came into the meeting muted to decrease the background noise. To speak, click “Unmute” in lower left corner.  When you are done, press “Mute” (same place)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79554-59D4-4723-883D-353B5FF3F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5278"/>
            <a:ext cx="12192000" cy="75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2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05240-BB98-4FD1-8B12-AAB80F2E6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76" y="1204049"/>
            <a:ext cx="5205141" cy="33604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57275-B781-4C80-AA7C-EE7D77EA5444}"/>
              </a:ext>
            </a:extLst>
          </p:cNvPr>
          <p:cNvSpPr txBox="1"/>
          <p:nvPr/>
        </p:nvSpPr>
        <p:spPr>
          <a:xfrm>
            <a:off x="6700059" y="1236003"/>
            <a:ext cx="49848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Result: </a:t>
            </a:r>
          </a:p>
          <a:p>
            <a:pPr marL="342900" indent="-342900" algn="ctr">
              <a:buAutoNum type="arabicParenR"/>
            </a:pPr>
            <a:r>
              <a:rPr lang="en-CA" dirty="0">
                <a:latin typeface="Georgia" panose="02040502050405020303" pitchFamily="18" charset="0"/>
              </a:rPr>
              <a:t>Volume: 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FD higher in 4 plots, VRI higher in 4 plots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2) Age: 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FD older in 2 plots, VRI older in 6 plots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3) Height: 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FD higher in 5 plots, VRI higher in 3 plots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4) Basal Area: 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FD greater in 5 plots, VRI greater in 3 plots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5) Stems per hectare: 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VRI greater in all plots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00F9D-5999-41D1-ADA7-7F9E97BB27E0}"/>
              </a:ext>
            </a:extLst>
          </p:cNvPr>
          <p:cNvSpPr txBox="1"/>
          <p:nvPr/>
        </p:nvSpPr>
        <p:spPr>
          <a:xfrm>
            <a:off x="407323" y="4559990"/>
            <a:ext cx="11513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u="sng" dirty="0">
                <a:latin typeface="Georgia" panose="02040502050405020303" pitchFamily="18" charset="0"/>
              </a:rPr>
              <a:t>Conclusion</a:t>
            </a:r>
          </a:p>
          <a:p>
            <a:pPr algn="ctr"/>
            <a:r>
              <a:rPr lang="en-CA" dirty="0">
                <a:latin typeface="Georgia" panose="02040502050405020303" pitchFamily="18" charset="0"/>
              </a:rPr>
              <a:t>The data is based on small samples in an area with great variability, so it gives a very general picture.</a:t>
            </a:r>
          </a:p>
          <a:p>
            <a:pPr algn="ctr"/>
            <a:endParaRPr lang="en-CA" dirty="0">
              <a:latin typeface="Georgia" panose="02040502050405020303" pitchFamily="18" charset="0"/>
            </a:endParaRPr>
          </a:p>
          <a:p>
            <a:pPr algn="ctr"/>
            <a:r>
              <a:rPr lang="en-CA" sz="1800" b="1" dirty="0">
                <a:latin typeface="Georgia" panose="02040502050405020303" pitchFamily="18" charset="0"/>
              </a:rPr>
              <a:t>The province’s timber supply analysis is within the ballpark for practical purposes. </a:t>
            </a:r>
          </a:p>
          <a:p>
            <a:pPr algn="ctr"/>
            <a:endParaRPr lang="en-CA" b="1" dirty="0">
              <a:latin typeface="Georgia" panose="02040502050405020303" pitchFamily="18" charset="0"/>
            </a:endParaRPr>
          </a:p>
          <a:p>
            <a:pPr algn="ctr"/>
            <a:r>
              <a:rPr lang="en-CA" sz="1800" dirty="0">
                <a:latin typeface="Georgia" panose="02040502050405020303" pitchFamily="18" charset="0"/>
              </a:rPr>
              <a:t>There will be a more in-depth presentation/discussion at some point. Let me know in the chat if you are interested. </a:t>
            </a:r>
          </a:p>
          <a:p>
            <a:pPr algn="ctr"/>
            <a:endParaRPr lang="en-CA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3D02DA-A4AF-4037-9ECB-6EA6AC53C0A1}"/>
              </a:ext>
            </a:extLst>
          </p:cNvPr>
          <p:cNvSpPr txBox="1"/>
          <p:nvPr/>
        </p:nvSpPr>
        <p:spPr>
          <a:xfrm>
            <a:off x="149630" y="35674"/>
            <a:ext cx="117708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u="sng" dirty="0">
                <a:latin typeface="Georgia" panose="02040502050405020303" pitchFamily="18" charset="0"/>
              </a:rPr>
              <a:t>Forest Inventory Project</a:t>
            </a:r>
          </a:p>
          <a:p>
            <a:pPr algn="ctr"/>
            <a:r>
              <a:rPr lang="en-CA" sz="1800" dirty="0">
                <a:latin typeface="Georgia" panose="02040502050405020303" pitchFamily="18" charset="0"/>
              </a:rPr>
              <a:t>Field Data (FD) collected by volunteers compared to provincial Vegetative Resources Inventory (VRI)</a:t>
            </a:r>
            <a:endParaRPr lang="en-CA" dirty="0">
              <a:latin typeface="Georgia" panose="02040502050405020303" pitchFamily="18" charset="0"/>
            </a:endParaRPr>
          </a:p>
          <a:p>
            <a:pPr algn="ctr"/>
            <a:r>
              <a:rPr lang="en-CA" dirty="0">
                <a:latin typeface="Georgia" panose="02040502050405020303" pitchFamily="18" charset="0"/>
              </a:rPr>
              <a:t>Purpose: determine reliability of provincial data used to measure volume and mean annual increment</a:t>
            </a:r>
          </a:p>
        </p:txBody>
      </p:sp>
    </p:spTree>
    <p:extLst>
      <p:ext uri="{BB962C8B-B14F-4D97-AF65-F5344CB8AC3E}">
        <p14:creationId xmlns:p14="http://schemas.microsoft.com/office/powerpoint/2010/main" val="388467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9CA5DA-8B3B-4817-B0D3-C3D07133B22F}"/>
              </a:ext>
            </a:extLst>
          </p:cNvPr>
          <p:cNvSpPr txBox="1"/>
          <p:nvPr/>
        </p:nvSpPr>
        <p:spPr>
          <a:xfrm>
            <a:off x="1555955" y="1924665"/>
            <a:ext cx="8834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Georgia" panose="02040502050405020303" pitchFamily="18" charset="0"/>
              </a:rPr>
              <a:t>Summary of the Last Year</a:t>
            </a:r>
            <a:endParaRPr lang="en-CA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7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745E97-8C5D-4A58-8D0A-A4C5AFCD659E}"/>
              </a:ext>
            </a:extLst>
          </p:cNvPr>
          <p:cNvSpPr txBox="1"/>
          <p:nvPr/>
        </p:nvSpPr>
        <p:spPr>
          <a:xfrm>
            <a:off x="9241436" y="1592826"/>
            <a:ext cx="204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eorgia" panose="02040502050405020303" pitchFamily="18" charset="0"/>
              </a:rPr>
              <a:t>Carrington Site Plan</a:t>
            </a:r>
            <a:endParaRPr lang="en-CA" sz="2400" dirty="0"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73439E-DEEE-4119-8562-9182DFBC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17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7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2CCC6E-8AF6-4521-8B2D-4E35103EC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010" y="410468"/>
            <a:ext cx="7379980" cy="5623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C9D228-B26F-4A91-99E9-0F3638E22F49}"/>
              </a:ext>
            </a:extLst>
          </p:cNvPr>
          <p:cNvSpPr txBox="1"/>
          <p:nvPr/>
        </p:nvSpPr>
        <p:spPr>
          <a:xfrm>
            <a:off x="369454" y="6138175"/>
            <a:ext cx="11453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Cedars from the thinning at CAR1 donated to the Cortes Island School Outdoor Learning Center</a:t>
            </a:r>
          </a:p>
        </p:txBody>
      </p:sp>
    </p:spTree>
    <p:extLst>
      <p:ext uri="{BB962C8B-B14F-4D97-AF65-F5344CB8AC3E}">
        <p14:creationId xmlns:p14="http://schemas.microsoft.com/office/powerpoint/2010/main" val="373668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E281D-24FF-474D-B0EC-48B511446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83" y="0"/>
            <a:ext cx="530251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1C9BCF-C307-451D-B47E-7607B2F5B361}"/>
              </a:ext>
            </a:extLst>
          </p:cNvPr>
          <p:cNvSpPr txBox="1"/>
          <p:nvPr/>
        </p:nvSpPr>
        <p:spPr>
          <a:xfrm>
            <a:off x="6909619" y="2713703"/>
            <a:ext cx="4866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latin typeface="Georgia" panose="02040502050405020303" pitchFamily="18" charset="0"/>
              </a:rPr>
              <a:t>Green Mountain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Site Plan</a:t>
            </a:r>
          </a:p>
        </p:txBody>
      </p:sp>
    </p:spTree>
    <p:extLst>
      <p:ext uri="{BB962C8B-B14F-4D97-AF65-F5344CB8AC3E}">
        <p14:creationId xmlns:p14="http://schemas.microsoft.com/office/powerpoint/2010/main" val="189362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C9E4D5-BDD3-448F-BFD5-4678EDBCD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990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73C0E2-B211-4915-B5BE-C3CE5E725901}"/>
              </a:ext>
            </a:extLst>
          </p:cNvPr>
          <p:cNvSpPr txBox="1"/>
          <p:nvPr/>
        </p:nvSpPr>
        <p:spPr>
          <a:xfrm>
            <a:off x="9527458" y="1998406"/>
            <a:ext cx="2610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Georgia" panose="02040502050405020303" pitchFamily="18" charset="0"/>
              </a:rPr>
              <a:t>Volunteer</a:t>
            </a:r>
          </a:p>
          <a:p>
            <a:pPr algn="ctr"/>
            <a:r>
              <a:rPr lang="en-US" sz="2800" dirty="0">
                <a:latin typeface="Georgia" panose="02040502050405020303" pitchFamily="18" charset="0"/>
              </a:rPr>
              <a:t>Tree Tending</a:t>
            </a:r>
          </a:p>
          <a:p>
            <a:pPr algn="ctr"/>
            <a:r>
              <a:rPr lang="en-US" sz="2800" dirty="0" err="1">
                <a:latin typeface="Georgia" panose="02040502050405020303" pitchFamily="18" charset="0"/>
              </a:rPr>
              <a:t>Larsons</a:t>
            </a:r>
            <a:r>
              <a:rPr lang="en-US" sz="2800" dirty="0">
                <a:latin typeface="Georgia" panose="02040502050405020303" pitchFamily="18" charset="0"/>
              </a:rPr>
              <a:t> Meadow</a:t>
            </a:r>
            <a:endParaRPr lang="en-CA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0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316F0A-F5C9-430B-A29A-CDC9639DF59C}"/>
              </a:ext>
            </a:extLst>
          </p:cNvPr>
          <p:cNvSpPr txBox="1"/>
          <p:nvPr/>
        </p:nvSpPr>
        <p:spPr>
          <a:xfrm>
            <a:off x="2693963" y="1765495"/>
            <a:ext cx="6393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Georgia" panose="02040502050405020303" pitchFamily="18" charset="0"/>
              </a:rPr>
              <a:t>Forest Stewardship Plan Stocking Standards</a:t>
            </a:r>
          </a:p>
        </p:txBody>
      </p:sp>
    </p:spTree>
    <p:extLst>
      <p:ext uri="{BB962C8B-B14F-4D97-AF65-F5344CB8AC3E}">
        <p14:creationId xmlns:p14="http://schemas.microsoft.com/office/powerpoint/2010/main" val="63326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F4985A-6B09-428F-AAA7-DF3B9873B25F}"/>
              </a:ext>
            </a:extLst>
          </p:cNvPr>
          <p:cNvSpPr txBox="1"/>
          <p:nvPr/>
        </p:nvSpPr>
        <p:spPr>
          <a:xfrm>
            <a:off x="2293034" y="2539218"/>
            <a:ext cx="7969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Georgia" panose="02040502050405020303" pitchFamily="18" charset="0"/>
              </a:rPr>
              <a:t>Upcoming Plans</a:t>
            </a:r>
          </a:p>
        </p:txBody>
      </p:sp>
    </p:spTree>
    <p:extLst>
      <p:ext uri="{BB962C8B-B14F-4D97-AF65-F5344CB8AC3E}">
        <p14:creationId xmlns:p14="http://schemas.microsoft.com/office/powerpoint/2010/main" val="17747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F196E-B00A-4DD6-9B11-D024751D0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58" y="39416"/>
            <a:ext cx="5273962" cy="67791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80C0F3-7C50-4A38-BF24-CAB31C75D650}"/>
              </a:ext>
            </a:extLst>
          </p:cNvPr>
          <p:cNvSpPr txBox="1"/>
          <p:nvPr/>
        </p:nvSpPr>
        <p:spPr>
          <a:xfrm>
            <a:off x="6769510" y="1585452"/>
            <a:ext cx="4734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latin typeface="Georgia" panose="02040502050405020303" pitchFamily="18" charset="0"/>
              </a:rPr>
              <a:t>Von </a:t>
            </a:r>
            <a:r>
              <a:rPr lang="en-CA" sz="2400" dirty="0" err="1">
                <a:latin typeface="Georgia" panose="02040502050405020303" pitchFamily="18" charset="0"/>
              </a:rPr>
              <a:t>Donop</a:t>
            </a:r>
            <a:endParaRPr lang="en-CA" sz="2400" dirty="0">
              <a:latin typeface="Georgia" panose="02040502050405020303" pitchFamily="18" charset="0"/>
            </a:endParaRP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Area Under Consideration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VON 1</a:t>
            </a:r>
          </a:p>
        </p:txBody>
      </p:sp>
    </p:spTree>
    <p:extLst>
      <p:ext uri="{BB962C8B-B14F-4D97-AF65-F5344CB8AC3E}">
        <p14:creationId xmlns:p14="http://schemas.microsoft.com/office/powerpoint/2010/main" val="2254209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433F7-A923-4847-8119-423B1D0AC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77745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FBAA09-B2E8-4515-8E48-4B55CBE64495}"/>
              </a:ext>
            </a:extLst>
          </p:cNvPr>
          <p:cNvSpPr txBox="1"/>
          <p:nvPr/>
        </p:nvSpPr>
        <p:spPr>
          <a:xfrm>
            <a:off x="9225115" y="2318973"/>
            <a:ext cx="28685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latin typeface="Georgia" panose="02040502050405020303" pitchFamily="18" charset="0"/>
              </a:rPr>
              <a:t>Recycling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Center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Fire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Mitigation</a:t>
            </a:r>
          </a:p>
          <a:p>
            <a:pPr algn="ctr"/>
            <a:r>
              <a:rPr lang="en-CA" sz="2400" dirty="0">
                <a:latin typeface="Georgia" panose="02040502050405020303" pitchFamily="18" charset="0"/>
              </a:rPr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646719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4AA1A5-F28B-4C57-A354-5EC6B0BB1C39}"/>
              </a:ext>
            </a:extLst>
          </p:cNvPr>
          <p:cNvSpPr txBox="1"/>
          <p:nvPr/>
        </p:nvSpPr>
        <p:spPr>
          <a:xfrm>
            <a:off x="2390931" y="1379095"/>
            <a:ext cx="6872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400" dirty="0">
                <a:latin typeface="Georgia" panose="02040502050405020303" pitchFamily="18" charset="0"/>
              </a:rPr>
              <a:t>Thank  you for</a:t>
            </a:r>
          </a:p>
          <a:p>
            <a:pPr algn="ctr"/>
            <a:r>
              <a:rPr lang="en-CA" sz="5400" dirty="0">
                <a:latin typeface="Georgia" panose="02040502050405020303" pitchFamily="18" charset="0"/>
              </a:rPr>
              <a:t>showing up!</a:t>
            </a:r>
          </a:p>
        </p:txBody>
      </p:sp>
    </p:spTree>
    <p:extLst>
      <p:ext uri="{BB962C8B-B14F-4D97-AF65-F5344CB8AC3E}">
        <p14:creationId xmlns:p14="http://schemas.microsoft.com/office/powerpoint/2010/main" val="175960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433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Carrie Saxifrage</dc:creator>
  <cp:lastModifiedBy>Carrie Saxifrage</cp:lastModifiedBy>
  <cp:revision>22</cp:revision>
  <dcterms:created xsi:type="dcterms:W3CDTF">2021-03-13T23:03:01Z</dcterms:created>
  <dcterms:modified xsi:type="dcterms:W3CDTF">2021-03-16T04:48:09Z</dcterms:modified>
</cp:coreProperties>
</file>